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2" r:id="rId2"/>
    <p:sldId id="273" r:id="rId3"/>
    <p:sldId id="275" r:id="rId4"/>
    <p:sldId id="294" r:id="rId5"/>
    <p:sldId id="295" r:id="rId6"/>
    <p:sldId id="278" r:id="rId7"/>
    <p:sldId id="296" r:id="rId8"/>
    <p:sldId id="281" r:id="rId9"/>
    <p:sldId id="282" r:id="rId10"/>
    <p:sldId id="284" r:id="rId11"/>
    <p:sldId id="297" r:id="rId12"/>
    <p:sldId id="300" r:id="rId13"/>
    <p:sldId id="298" r:id="rId14"/>
    <p:sldId id="299" r:id="rId15"/>
    <p:sldId id="288" r:id="rId16"/>
    <p:sldId id="304" r:id="rId17"/>
    <p:sldId id="290" r:id="rId18"/>
    <p:sldId id="301" r:id="rId19"/>
    <p:sldId id="302" r:id="rId20"/>
    <p:sldId id="303" r:id="rId21"/>
    <p:sldId id="305" r:id="rId22"/>
    <p:sldId id="291" r:id="rId23"/>
    <p:sldId id="292" r:id="rId24"/>
    <p:sldId id="306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90" d="100"/>
          <a:sy n="90" d="100"/>
        </p:scale>
        <p:origin x="66" y="-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773373585737426E-2"/>
          <c:y val="0.14758936382952131"/>
          <c:w val="0.9102328748521531"/>
          <c:h val="0.633083989501312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Качество знаний, %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2021-2022</c:v>
                </c:pt>
                <c:pt idx="1">
                  <c:v>2022-2023</c:v>
                </c:pt>
                <c:pt idx="2">
                  <c:v>2023-2024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62</c:v>
                </c:pt>
                <c:pt idx="1">
                  <c:v>65</c:v>
                </c:pt>
                <c:pt idx="2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F5-4778-85E5-5ECDB35A4A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3271328"/>
        <c:axId val="1"/>
      </c:barChart>
      <c:catAx>
        <c:axId val="123271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04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04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12700" cap="rnd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3271328"/>
        <c:crosses val="autoZero"/>
        <c:crossBetween val="between"/>
      </c:valAx>
      <c:spPr>
        <a:noFill/>
        <a:ln w="25343">
          <a:noFill/>
        </a:ln>
        <a:effectLst/>
      </c:spPr>
    </c:plotArea>
    <c:legend>
      <c:legendPos val="r"/>
      <c:layout>
        <c:manualLayout>
          <c:xMode val="edge"/>
          <c:yMode val="edge"/>
          <c:x val="0.26856326969654837"/>
          <c:y val="0.8904338620618264"/>
          <c:w val="0.46683673469387754"/>
          <c:h val="6.378132118451025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6336" cap="flat" cmpd="sng" algn="ctr">
      <a:solidFill>
        <a:schemeClr val="tx1">
          <a:lumMod val="15000"/>
          <a:lumOff val="85000"/>
        </a:schemeClr>
      </a:solidFill>
      <a:prstDash val="solid"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12/13/2024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12/13/2024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m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01782"/>
            <a:ext cx="8596668" cy="1320800"/>
          </a:xfrm>
        </p:spPr>
        <p:txBody>
          <a:bodyPr>
            <a:normAutofit fontScale="90000"/>
          </a:bodyPr>
          <a:lstStyle/>
          <a:p>
            <a:pPr lvl="0" algn="ctr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Республики 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Мордовия</a:t>
            </a:r>
            <a:b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9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br>
              <a:rPr lang="ru-RU" sz="39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Царёвой Татьяны Викторовны</a:t>
            </a:r>
            <a:r>
              <a:rPr lang="ru-RU" sz="25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Преподавателя клинических дисциплин ГБПОУ Республики Мордовия «Ардатовский медицинский колледж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27952" y="2185194"/>
            <a:ext cx="3297024" cy="385481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34977" y="2562133"/>
            <a:ext cx="857434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90C226"/>
              </a:buClr>
              <a:buSzPct val="80000"/>
            </a:pPr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рождения: 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10.09.1985 г.</a:t>
            </a:r>
          </a:p>
          <a:p>
            <a:pPr lvl="0">
              <a:buClr>
                <a:srgbClr val="90C226"/>
              </a:buClr>
              <a:buSzPct val="80000"/>
            </a:pPr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высшее, г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Саранск Федеральное государственное бюджетное образовательное учреждение высшего профессионального образования «Мордовский государственный университет им. Н.П. Огарёва»</a:t>
            </a:r>
          </a:p>
          <a:p>
            <a:pPr>
              <a:buClr>
                <a:srgbClr val="90C226"/>
              </a:buClr>
              <a:buSzPct val="80000"/>
            </a:pPr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 (педагогический стаж): 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  <a:p>
            <a:pPr>
              <a:buClr>
                <a:srgbClr val="90C226"/>
              </a:buClr>
              <a:buSzPct val="80000"/>
            </a:pPr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стаж: </a:t>
            </a: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лет</a:t>
            </a:r>
            <a:endParaRPr lang="ru-RU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rgbClr val="90C226"/>
              </a:buClr>
              <a:buSzPct val="80000"/>
            </a:pPr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квалификационной категории: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rgbClr val="90C226"/>
              </a:buClr>
              <a:buSzPct val="80000"/>
            </a:pPr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последней аттестации: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</a:t>
            </a:r>
          </a:p>
          <a:p>
            <a:pPr lvl="0">
              <a:buClr>
                <a:srgbClr val="90C226"/>
              </a:buClr>
              <a:buSzPct val="80000"/>
            </a:pP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E-mail:</a:t>
            </a:r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tanya.tsareva.85@list.ru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58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8984" y="211393"/>
            <a:ext cx="8865018" cy="452284"/>
          </a:xfrm>
        </p:spPr>
        <p:txBody>
          <a:bodyPr>
            <a:normAutofit/>
          </a:bodyPr>
          <a:lstStyle/>
          <a:p>
            <a:pPr algn="ctr"/>
            <a:r>
              <a:rPr lang="ru-RU" altLang="ru-RU" sz="2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педагога в профессиональных конкурсах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90" y="857688"/>
            <a:ext cx="4104000" cy="58480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493" y="857688"/>
            <a:ext cx="4104000" cy="576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55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8984" y="211393"/>
            <a:ext cx="8865018" cy="452284"/>
          </a:xfrm>
        </p:spPr>
        <p:txBody>
          <a:bodyPr>
            <a:normAutofit/>
          </a:bodyPr>
          <a:lstStyle/>
          <a:p>
            <a:pPr algn="ctr"/>
            <a:r>
              <a:rPr lang="ru-RU" altLang="ru-RU" sz="2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педагога в профессиональных конкурсах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764" y="1010972"/>
            <a:ext cx="7045707" cy="5496692"/>
          </a:xfrm>
          <a:prstGeom prst="rect">
            <a:avLst/>
          </a:prstGeo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75" y="1010972"/>
            <a:ext cx="3667637" cy="549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28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8984" y="211393"/>
            <a:ext cx="8865018" cy="452284"/>
          </a:xfrm>
        </p:spPr>
        <p:txBody>
          <a:bodyPr>
            <a:normAutofit/>
          </a:bodyPr>
          <a:lstStyle/>
          <a:p>
            <a:pPr algn="ctr"/>
            <a:r>
              <a:rPr lang="ru-RU" altLang="ru-RU" sz="2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педагога в профессиональных конкурсах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48" y="1135627"/>
            <a:ext cx="6964479" cy="5178933"/>
          </a:xfrm>
          <a:prstGeom prst="rect">
            <a:avLst/>
          </a:prstGeom>
        </p:spPr>
      </p:pic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175" y="1135627"/>
            <a:ext cx="3734321" cy="524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76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8984" y="211393"/>
            <a:ext cx="8865018" cy="452284"/>
          </a:xfrm>
        </p:spPr>
        <p:txBody>
          <a:bodyPr>
            <a:normAutofit/>
          </a:bodyPr>
          <a:lstStyle/>
          <a:p>
            <a:pPr algn="ctr"/>
            <a:r>
              <a:rPr lang="ru-RU" altLang="ru-RU" sz="2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педагога в профессиональных конкурсах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19" y="796412"/>
            <a:ext cx="4072330" cy="5810865"/>
          </a:xfrm>
          <a:prstGeom prst="rect">
            <a:avLst/>
          </a:prstGeom>
        </p:spPr>
      </p:pic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292" y="712581"/>
            <a:ext cx="4259194" cy="603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88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8984" y="211393"/>
            <a:ext cx="8865018" cy="452284"/>
          </a:xfrm>
        </p:spPr>
        <p:txBody>
          <a:bodyPr>
            <a:normAutofit/>
          </a:bodyPr>
          <a:lstStyle/>
          <a:p>
            <a:pPr algn="ctr"/>
            <a:r>
              <a:rPr lang="ru-RU" altLang="ru-RU" sz="2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педагога в профессиональных конкурсах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26" y="879156"/>
            <a:ext cx="3927487" cy="5580638"/>
          </a:xfrm>
          <a:prstGeom prst="rect">
            <a:avLst/>
          </a:prstGeom>
        </p:spPr>
      </p:pic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03" y="992576"/>
            <a:ext cx="3813336" cy="541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83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8710" y="211394"/>
            <a:ext cx="9218910" cy="1160206"/>
          </a:xfrm>
        </p:spPr>
        <p:txBody>
          <a:bodyPr>
            <a:normAutofit/>
          </a:bodyPr>
          <a:lstStyle/>
          <a:p>
            <a:pPr algn="ctr"/>
            <a:r>
              <a:rPr lang="ru-RU" altLang="ru-RU" sz="2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77" y="1371600"/>
            <a:ext cx="3755777" cy="530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35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973392"/>
            <a:ext cx="3875340" cy="54864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815" y="973392"/>
            <a:ext cx="3821136" cy="5423951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54639" y="196645"/>
            <a:ext cx="9397497" cy="555523"/>
          </a:xfrm>
        </p:spPr>
        <p:txBody>
          <a:bodyPr>
            <a:normAutofit/>
          </a:bodyPr>
          <a:lstStyle/>
          <a:p>
            <a:pPr algn="ctr"/>
            <a:r>
              <a:rPr lang="ru-RU" altLang="ru-RU" sz="2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Проведение, мастер-классов, открытых занятий, мероприятий  (очно)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2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346" y="223076"/>
            <a:ext cx="9806579" cy="543841"/>
          </a:xfrm>
        </p:spPr>
        <p:txBody>
          <a:bodyPr>
            <a:normAutofit/>
          </a:bodyPr>
          <a:lstStyle/>
          <a:p>
            <a:pPr algn="ctr"/>
            <a:r>
              <a:rPr lang="ru-RU" altLang="ru-RU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поощрения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93" y="766917"/>
            <a:ext cx="3980518" cy="56582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935" y="945587"/>
            <a:ext cx="3836006" cy="547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7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346" y="223076"/>
            <a:ext cx="9806579" cy="543841"/>
          </a:xfrm>
        </p:spPr>
        <p:txBody>
          <a:bodyPr>
            <a:normAutofit/>
          </a:bodyPr>
          <a:lstStyle/>
          <a:p>
            <a:pPr algn="ctr"/>
            <a:r>
              <a:rPr lang="ru-RU" altLang="ru-RU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поощрения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87" y="909288"/>
            <a:ext cx="3932136" cy="5668491"/>
          </a:xfrm>
          <a:prstGeom prst="rect">
            <a:avLst/>
          </a:prstGeom>
        </p:spPr>
      </p:pic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952" y="909288"/>
            <a:ext cx="4011392" cy="566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66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346" y="223076"/>
            <a:ext cx="9806579" cy="543841"/>
          </a:xfrm>
        </p:spPr>
        <p:txBody>
          <a:bodyPr>
            <a:normAutofit/>
          </a:bodyPr>
          <a:lstStyle/>
          <a:p>
            <a:pPr algn="ctr"/>
            <a:r>
              <a:rPr lang="ru-RU" altLang="ru-RU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поощрения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587" y="958645"/>
            <a:ext cx="4255090" cy="56338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25" y="766917"/>
            <a:ext cx="4234339" cy="601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29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42" y="126845"/>
            <a:ext cx="9931651" cy="1200510"/>
          </a:xfrm>
        </p:spPr>
        <p:txBody>
          <a:bodyPr>
            <a:normAutofit/>
          </a:bodyPr>
          <a:lstStyle/>
          <a:p>
            <a:pPr algn="ctr"/>
            <a:r>
              <a:rPr lang="ru-RU" sz="2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Стабильные положительные результаты (положительная динамика) освоения обучающимися образовательных программ </a:t>
            </a:r>
            <a:br>
              <a:rPr lang="ru-RU" sz="2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мониторингов проводимых организаций</a:t>
            </a:r>
            <a:endParaRPr lang="ru-RU" sz="2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8456660"/>
              </p:ext>
            </p:extLst>
          </p:nvPr>
        </p:nvGraphicFramePr>
        <p:xfrm>
          <a:off x="5346035" y="1548581"/>
          <a:ext cx="4373152" cy="46078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75" y="1327355"/>
            <a:ext cx="3714915" cy="525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65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346" y="223076"/>
            <a:ext cx="9806579" cy="543841"/>
          </a:xfrm>
        </p:spPr>
        <p:txBody>
          <a:bodyPr>
            <a:normAutofit/>
          </a:bodyPr>
          <a:lstStyle/>
          <a:p>
            <a:pPr algn="ctr"/>
            <a:r>
              <a:rPr lang="ru-RU" altLang="ru-RU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поощрения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85" y="766917"/>
            <a:ext cx="4347086" cy="57961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910" y="766917"/>
            <a:ext cx="4386852" cy="579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55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54639" y="196645"/>
            <a:ext cx="9397497" cy="555523"/>
          </a:xfrm>
        </p:spPr>
        <p:txBody>
          <a:bodyPr>
            <a:normAutofit/>
          </a:bodyPr>
          <a:lstStyle/>
          <a:p>
            <a:pPr algn="ctr"/>
            <a:r>
              <a:rPr lang="ru-RU" altLang="ru-RU" sz="2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80" y="959117"/>
            <a:ext cx="3908135" cy="55744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881" y="959117"/>
            <a:ext cx="3753368" cy="535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15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26142"/>
            <a:ext cx="8596668" cy="585019"/>
          </a:xfrm>
        </p:spPr>
        <p:txBody>
          <a:bodyPr>
            <a:normAutofit/>
          </a:bodyPr>
          <a:lstStyle/>
          <a:p>
            <a:pPr algn="ctr"/>
            <a:r>
              <a:rPr lang="ru-RU" alt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Экспертная деятельность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596" y="811161"/>
            <a:ext cx="4040144" cy="577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36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26142"/>
            <a:ext cx="8596668" cy="496529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Общественно-педагогическая </a:t>
            </a:r>
            <a:r>
              <a:rPr lang="ru-RU" alt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активность</a:t>
            </a:r>
            <a:r>
              <a:rPr lang="ru-RU" altLang="ru-RU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педагога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54" y="1179869"/>
            <a:ext cx="3467520" cy="49702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672" y="1201991"/>
            <a:ext cx="3489458" cy="49259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046" y="1201991"/>
            <a:ext cx="3589791" cy="509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54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5824" y="2453149"/>
            <a:ext cx="8596668" cy="747252"/>
          </a:xfrm>
        </p:spPr>
        <p:txBody>
          <a:bodyPr>
            <a:normAutofit/>
          </a:bodyPr>
          <a:lstStyle/>
          <a:p>
            <a:pPr algn="ctr"/>
            <a:r>
              <a:rPr lang="ru-RU" altLang="ru-RU" sz="40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86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015" y="208230"/>
            <a:ext cx="9812643" cy="794660"/>
          </a:xfrm>
        </p:spPr>
        <p:txBody>
          <a:bodyPr>
            <a:normAutofit/>
          </a:bodyPr>
          <a:lstStyle/>
          <a:p>
            <a:pPr algn="ctr"/>
            <a:r>
              <a:rPr lang="ru-RU" altLang="ru-RU" sz="2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обучающихся в </a:t>
            </a:r>
            <a:r>
              <a:rPr lang="ru-RU" altLang="ru-RU" sz="2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мероприятиях  </a:t>
            </a:r>
            <a:r>
              <a:rPr lang="ru-RU" altLang="ru-RU" sz="2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различных уровней </a:t>
            </a:r>
            <a:r>
              <a:rPr lang="ru-RU" altLang="ru-RU" sz="2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altLang="ru-RU" sz="2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учебной деятельности </a:t>
            </a:r>
            <a:r>
              <a:rPr lang="ru-RU" altLang="ru-RU" sz="2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профессиональной </a:t>
            </a:r>
            <a:r>
              <a:rPr lang="ru-RU" altLang="ru-RU" sz="2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направленности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000" y="1002890"/>
            <a:ext cx="3930433" cy="56191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71" y="1002890"/>
            <a:ext cx="3988397" cy="56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15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43" y="1658796"/>
            <a:ext cx="3339813" cy="4881716"/>
          </a:xfrm>
          <a:prstGeom prst="rect">
            <a:avLst/>
          </a:prstGeom>
        </p:spPr>
      </p:pic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992" y="1658796"/>
            <a:ext cx="6871014" cy="4881716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78493" y="458953"/>
            <a:ext cx="9812643" cy="794660"/>
          </a:xfrm>
        </p:spPr>
        <p:txBody>
          <a:bodyPr>
            <a:normAutofit/>
          </a:bodyPr>
          <a:lstStyle/>
          <a:p>
            <a:pPr algn="ctr"/>
            <a:r>
              <a:rPr lang="ru-RU" altLang="ru-RU" sz="2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обучающихся в </a:t>
            </a:r>
            <a:r>
              <a:rPr lang="ru-RU" altLang="ru-RU" sz="2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мероприятиях  </a:t>
            </a:r>
            <a:r>
              <a:rPr lang="ru-RU" altLang="ru-RU" sz="2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различных уровней </a:t>
            </a:r>
            <a:r>
              <a:rPr lang="ru-RU" altLang="ru-RU" sz="2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altLang="ru-RU" sz="2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учебной деятельности </a:t>
            </a:r>
            <a:r>
              <a:rPr lang="ru-RU" altLang="ru-RU" sz="2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профессиональной </a:t>
            </a:r>
            <a:r>
              <a:rPr lang="ru-RU" altLang="ru-RU" sz="2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направленности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04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40" y="1646900"/>
            <a:ext cx="6288741" cy="4672937"/>
          </a:xfrm>
          <a:prstGeom prst="rect">
            <a:avLst/>
          </a:prstGeom>
        </p:spPr>
      </p:pic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231" y="1542511"/>
            <a:ext cx="3452338" cy="4881716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25977" y="326217"/>
            <a:ext cx="9812643" cy="794660"/>
          </a:xfrm>
        </p:spPr>
        <p:txBody>
          <a:bodyPr>
            <a:normAutofit/>
          </a:bodyPr>
          <a:lstStyle/>
          <a:p>
            <a:pPr algn="ctr"/>
            <a:r>
              <a:rPr lang="ru-RU" altLang="ru-RU" sz="2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обучающихся в </a:t>
            </a:r>
            <a:r>
              <a:rPr lang="ru-RU" altLang="ru-RU" sz="2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мероприятиях  </a:t>
            </a:r>
            <a:r>
              <a:rPr lang="ru-RU" altLang="ru-RU" sz="2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различных уровней </a:t>
            </a:r>
            <a:r>
              <a:rPr lang="ru-RU" altLang="ru-RU" sz="2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altLang="ru-RU" sz="2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учебной деятельности </a:t>
            </a:r>
            <a:r>
              <a:rPr lang="ru-RU" altLang="ru-RU" sz="2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профессиональной </a:t>
            </a:r>
            <a:r>
              <a:rPr lang="ru-RU" altLang="ru-RU" sz="2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направленности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47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929" y="187884"/>
            <a:ext cx="9281478" cy="800258"/>
          </a:xfrm>
        </p:spPr>
        <p:txBody>
          <a:bodyPr>
            <a:normAutofit/>
          </a:bodyPr>
          <a:lstStyle/>
          <a:p>
            <a:pPr algn="ctr"/>
            <a:r>
              <a:rPr lang="ru-RU" altLang="ru-RU" sz="2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обучающихся во внеурочной деятельности </a:t>
            </a:r>
            <a:r>
              <a:rPr lang="ru-RU" altLang="ru-RU" sz="2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altLang="ru-RU" sz="2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преподаваемой дисциплине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941" y="1224116"/>
            <a:ext cx="3552887" cy="49936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57" y="1224115"/>
            <a:ext cx="3537377" cy="499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76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929" y="187884"/>
            <a:ext cx="9281478" cy="800258"/>
          </a:xfrm>
        </p:spPr>
        <p:txBody>
          <a:bodyPr>
            <a:normAutofit/>
          </a:bodyPr>
          <a:lstStyle/>
          <a:p>
            <a:pPr algn="ctr"/>
            <a:r>
              <a:rPr lang="ru-RU" altLang="ru-RU" sz="2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обучающихся во внеурочной деятельности </a:t>
            </a:r>
            <a:r>
              <a:rPr lang="ru-RU" altLang="ru-RU" sz="2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altLang="ru-RU" sz="2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преподаваемой дисциплине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957" y="1234058"/>
            <a:ext cx="3675953" cy="53504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29" y="1223622"/>
            <a:ext cx="3424553" cy="53608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385" y="1223623"/>
            <a:ext cx="3571357" cy="536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24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4907" y="319889"/>
            <a:ext cx="9245264" cy="948472"/>
          </a:xfrm>
        </p:spPr>
        <p:txBody>
          <a:bodyPr>
            <a:normAutofit/>
          </a:bodyPr>
          <a:lstStyle/>
          <a:p>
            <a:pPr algn="ctr"/>
            <a:r>
              <a:rPr lang="ru-RU" altLang="ru-RU" sz="2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авторских программ, методических пособий, </a:t>
            </a:r>
            <a:r>
              <a:rPr lang="ru-RU" altLang="ru-RU" sz="2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методических </a:t>
            </a:r>
            <a:r>
              <a:rPr lang="ru-RU" altLang="ru-RU" sz="2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рекомендаций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15" y="1191269"/>
            <a:ext cx="3724698" cy="53127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340" y="1268361"/>
            <a:ext cx="3727476" cy="526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52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158" y="455691"/>
            <a:ext cx="9245264" cy="757473"/>
          </a:xfrm>
        </p:spPr>
        <p:txBody>
          <a:bodyPr>
            <a:normAutofit/>
          </a:bodyPr>
          <a:lstStyle/>
          <a:p>
            <a:pPr algn="ctr"/>
            <a:r>
              <a:rPr lang="ru-RU" alt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работы в качестве куратора</a:t>
            </a:r>
            <a:endParaRPr lang="ru-RU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739" y="997664"/>
            <a:ext cx="4055222" cy="577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33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1171</TotalTime>
  <Words>198</Words>
  <Application>Microsoft Office PowerPoint</Application>
  <PresentationFormat>Широкоэкранный</PresentationFormat>
  <Paragraphs>31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Times New Roman</vt:lpstr>
      <vt:lpstr>Trebuchet MS</vt:lpstr>
      <vt:lpstr>Wingdings 3</vt:lpstr>
      <vt:lpstr>Грань</vt:lpstr>
      <vt:lpstr>Министерство образования Республики Мордовия ПОРТФОЛИО Царёвой Татьяны Викторовны  Преподавателя клинических дисциплин ГБПОУ Республики Мордовия «Ардатовский медицинский колледж»      </vt:lpstr>
      <vt:lpstr>Стабильные положительные результаты (положительная динамика) освоения обучающимися образовательных программ  по итогам мониторингов проводимых организаций</vt:lpstr>
      <vt:lpstr>Результаты участия обучающихся в мероприятиях  различных уровней  по учебной деятельности  профессиональной направленности</vt:lpstr>
      <vt:lpstr>Результаты участия обучающихся в мероприятиях  различных уровней  по учебной деятельности  профессиональной направленности</vt:lpstr>
      <vt:lpstr>Результаты участия обучающихся в мероприятиях  различных уровней  по учебной деятельности  профессиональной направленности</vt:lpstr>
      <vt:lpstr>Результаты участия обучающихся во внеурочной деятельности  по преподаваемой дисциплине</vt:lpstr>
      <vt:lpstr>Результаты участия обучающихся во внеурочной деятельности  по преподаваемой дисциплине</vt:lpstr>
      <vt:lpstr>Наличие авторских программ, методических пособий,  методических рекомендаций</vt:lpstr>
      <vt:lpstr>Результаты работы в качестве куратора</vt:lpstr>
      <vt:lpstr>Участие педагога в профессиональных конкурсах</vt:lpstr>
      <vt:lpstr>Участие педагога в профессиональных конкурсах</vt:lpstr>
      <vt:lpstr>Участие педагога в профессиональных конкурсах</vt:lpstr>
      <vt:lpstr>Участие педагога в профессиональных конкурсах</vt:lpstr>
      <vt:lpstr>Участие педагога в профессиональных конкурсах</vt:lpstr>
      <vt:lpstr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vt:lpstr>
      <vt:lpstr>Проведение, мастер-классов, открытых занятий, мероприятий  (очно)</vt:lpstr>
      <vt:lpstr>Награды и поощрения</vt:lpstr>
      <vt:lpstr>Награды и поощрения</vt:lpstr>
      <vt:lpstr>Награды и поощрения</vt:lpstr>
      <vt:lpstr>Награды и поощрения</vt:lpstr>
      <vt:lpstr>Наставничество</vt:lpstr>
      <vt:lpstr>Экспертная деятельность</vt:lpstr>
      <vt:lpstr>Общественно-педагогическая активность педагога</vt:lpstr>
      <vt:lpstr>Спасибо за внимание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</dc:creator>
  <cp:lastModifiedBy>User</cp:lastModifiedBy>
  <cp:revision>126</cp:revision>
  <dcterms:created xsi:type="dcterms:W3CDTF">2023-08-17T15:20:15Z</dcterms:created>
  <dcterms:modified xsi:type="dcterms:W3CDTF">2024-12-13T05:46:12Z</dcterms:modified>
</cp:coreProperties>
</file>